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92" r:id="rId4"/>
    <p:sldId id="283" r:id="rId5"/>
    <p:sldId id="281" r:id="rId6"/>
    <p:sldId id="288" r:id="rId7"/>
    <p:sldId id="291" r:id="rId8"/>
    <p:sldId id="289" r:id="rId9"/>
    <p:sldId id="285" r:id="rId10"/>
    <p:sldId id="287" r:id="rId11"/>
    <p:sldId id="290" r:id="rId12"/>
    <p:sldId id="29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BE"/>
    <a:srgbClr val="8FC0F5"/>
    <a:srgbClr val="57E8C2"/>
    <a:srgbClr val="4AE6B6"/>
    <a:srgbClr val="DFF7F9"/>
    <a:srgbClr val="0D3991"/>
    <a:srgbClr val="BFEEF3"/>
    <a:srgbClr val="A8CEEE"/>
    <a:srgbClr val="2477BA"/>
    <a:srgbClr val="AA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>
      <p:cViewPr>
        <p:scale>
          <a:sx n="75" d="100"/>
          <a:sy n="75" d="100"/>
        </p:scale>
        <p:origin x="13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BE5C5-89CC-4E9C-A4E5-56BAB2B751C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69F8-50B2-45E1-B027-1AAC731C7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869F8-50B2-45E1-B027-1AAC731C7A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4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9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0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2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0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92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3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0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7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14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2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3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4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B692-90DC-4928-BF38-257163A28B8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FF01-2D07-4F5E-9387-962BD216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4D38-B179-4324-BEE3-DD8324B7E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5535-8502-4849-A3A9-EC127B311C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9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направления деятельности регионального центра выявления, поддержки и развития способностей и талантов у детей и молодежи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157192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Черемухин Пётр Сергеевич,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716981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 КГАНОУ "Краевой центр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209130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направления деятельности регионального центра выявления, поддержки и развития способностей и талантов у детей и молодежи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157192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Черемухин Пётр Сергеевич,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716981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 КГАНОУ "Краевой центр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158889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0514" y="1178897"/>
            <a:ext cx="3476263" cy="1057807"/>
          </a:xfrm>
          <a:prstGeom prst="roundRect">
            <a:avLst>
              <a:gd name="adj" fmla="val 10000"/>
            </a:avLst>
          </a:prstGeom>
          <a:solidFill>
            <a:srgbClr val="57E8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585201" y="1241137"/>
            <a:ext cx="3447092" cy="1085295"/>
            <a:chOff x="222255" y="2285901"/>
            <a:chExt cx="3538263" cy="146454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22255" y="2285901"/>
              <a:ext cx="3538263" cy="146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5"/>
            <p:cNvSpPr/>
            <p:nvPr/>
          </p:nvSpPr>
          <p:spPr>
            <a:xfrm>
              <a:off x="265150" y="2328796"/>
              <a:ext cx="3452473" cy="137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0D3991"/>
                  </a:solidFill>
                  <a:latin typeface="18VAG Rounded M" panose="020B0500000000000000" pitchFamily="34" charset="0"/>
                </a:rPr>
                <a:t>ОБРАЗОВАТЕЛЬНАЯ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rgbClr val="0D3991"/>
                  </a:solidFill>
                  <a:latin typeface="18VAG Rounded M" panose="020B0500000000000000" pitchFamily="34" charset="0"/>
                </a:rPr>
                <a:t>ДЕЯТЕЛЬНОСТЬ</a:t>
              </a:r>
              <a:endParaRPr lang="ru-RU" sz="24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34372" y="-52721"/>
            <a:ext cx="950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18VAG Rounded M" panose="020B0500000000000000" pitchFamily="34" charset="0"/>
              </a:rPr>
              <a:t>РЕГИОНАЛЬНЫЙ </a:t>
            </a:r>
            <a:r>
              <a:rPr lang="ru-RU" sz="2400" b="1" dirty="0" smtClean="0">
                <a:solidFill>
                  <a:srgbClr val="002060"/>
                </a:solidFill>
                <a:latin typeface="18VAG Rounded M" panose="020B0500000000000000" pitchFamily="34" charset="0"/>
              </a:rPr>
              <a:t>ЦЕНТР ВЫЯВЛЕНИЯ, ПОДДЕРЖКИ И РАЗВИТИЯ СПОСОБНОСТЕЙ И ТАЛАНТОВ У ДЕТЕЙ И МОЛОДЕЖИ</a:t>
            </a:r>
            <a:endParaRPr lang="ru-RU" sz="24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924390" y="2844328"/>
            <a:ext cx="5739165" cy="11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14" y="1263044"/>
            <a:ext cx="2410651" cy="942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8664" y="1423472"/>
            <a:ext cx="1489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НАУКА</a:t>
            </a:r>
          </a:p>
          <a:p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72" y="1341825"/>
            <a:ext cx="734821" cy="659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477" y="3171316"/>
            <a:ext cx="55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6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5" y="4960307"/>
            <a:ext cx="830274" cy="830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9" y="5842318"/>
            <a:ext cx="830274" cy="830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4577" y="5930892"/>
            <a:ext cx="151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3271" y="3261285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Очных профильных смен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1176" y="3960042"/>
            <a:ext cx="5105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Профильных образовательных </a:t>
            </a:r>
          </a:p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общеразвивающих программ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3486" y="5077802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Рейтинговых олимпиад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1176" y="5865249"/>
            <a:ext cx="356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Предмета </a:t>
            </a:r>
            <a:r>
              <a:rPr lang="ru-RU" sz="2400" dirty="0" smtClean="0">
                <a:solidFill>
                  <a:srgbClr val="2477BA"/>
                </a:solidFill>
                <a:latin typeface="18VAG Rounded M" panose="020B0500000000000000" pitchFamily="34" charset="0"/>
              </a:rPr>
              <a:t>Всероссийской </a:t>
            </a:r>
            <a:endParaRPr lang="ru-RU" sz="2400" dirty="0">
              <a:solidFill>
                <a:srgbClr val="2477BA"/>
              </a:solidFill>
              <a:latin typeface="18VAG Rounded M" panose="020B0500000000000000" pitchFamily="34" charset="0"/>
            </a:endParaRPr>
          </a:p>
          <a:p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олимпиады школьников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989901" y="4729624"/>
            <a:ext cx="5739165" cy="114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983326" y="5660875"/>
            <a:ext cx="5739165" cy="1146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948333" y="6649661"/>
            <a:ext cx="5739165" cy="1146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7478" y="5050223"/>
            <a:ext cx="113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11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65681" y="1090613"/>
            <a:ext cx="3476263" cy="1171546"/>
          </a:xfrm>
          <a:prstGeom prst="roundRect">
            <a:avLst>
              <a:gd name="adj" fmla="val 10000"/>
            </a:avLst>
          </a:prstGeom>
          <a:solidFill>
            <a:srgbClr val="57E8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Группа 28"/>
          <p:cNvGrpSpPr/>
          <p:nvPr/>
        </p:nvGrpSpPr>
        <p:grpSpPr>
          <a:xfrm>
            <a:off x="6945507" y="1193103"/>
            <a:ext cx="3447092" cy="1054816"/>
            <a:chOff x="222255" y="2285901"/>
            <a:chExt cx="3538263" cy="14645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22255" y="2285901"/>
              <a:ext cx="3538263" cy="146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5"/>
            <p:cNvSpPr/>
            <p:nvPr/>
          </p:nvSpPr>
          <p:spPr>
            <a:xfrm>
              <a:off x="265150" y="2328796"/>
              <a:ext cx="3452473" cy="1378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0D3991"/>
                  </a:solidFill>
                  <a:latin typeface="18VAG Rounded M" panose="020B0500000000000000" pitchFamily="34" charset="0"/>
                </a:rPr>
                <a:t>ПРОЕКТНАЯ ДЕЯТЕЛЬНОСТЬ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879919" y="3742881"/>
            <a:ext cx="553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8</a:t>
            </a:r>
            <a:endParaRPr lang="ru-RU" sz="48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39717" y="3154055"/>
            <a:ext cx="384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3EB1BE"/>
                </a:solidFill>
                <a:latin typeface="18VAG Rounded M" panose="020B0500000000000000" pitchFamily="34" charset="0"/>
              </a:rPr>
              <a:t>35</a:t>
            </a:r>
            <a:r>
              <a:rPr lang="ru-RU" sz="3600" dirty="0" smtClean="0">
                <a:solidFill>
                  <a:srgbClr val="0D3991"/>
                </a:solidFill>
                <a:latin typeface="18VAG Rounded M" panose="020B0500000000000000" pitchFamily="34" charset="0"/>
              </a:rPr>
              <a:t> </a:t>
            </a:r>
            <a:r>
              <a:rPr lang="ru-RU" sz="3600" dirty="0">
                <a:solidFill>
                  <a:srgbClr val="2273BA"/>
                </a:solidFill>
                <a:latin typeface="18VAG Rounded M" panose="020B0500000000000000" pitchFamily="34" charset="0"/>
              </a:rPr>
              <a:t>участников</a:t>
            </a:r>
            <a:endParaRPr lang="ru-RU" sz="3600" dirty="0">
              <a:solidFill>
                <a:srgbClr val="2273BA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29" y="3069543"/>
            <a:ext cx="831790" cy="8317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61" y="2326318"/>
            <a:ext cx="4783090" cy="75210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779945" y="230592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«СИРИУС.</a:t>
            </a:r>
            <a:r>
              <a:rPr lang="en-US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Лето: </a:t>
            </a:r>
          </a:p>
          <a:p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начни свой проект»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26527" y="4526338"/>
            <a:ext cx="3843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srgbClr val="3EB1BE"/>
                </a:solidFill>
                <a:latin typeface="18VAG Rounded M" panose="020B0500000000000000" pitchFamily="34" charset="0"/>
              </a:rPr>
              <a:t>131</a:t>
            </a:r>
            <a:endParaRPr lang="ru-RU" sz="44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4" y="4515843"/>
            <a:ext cx="831790" cy="8317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38" y="3787809"/>
            <a:ext cx="4525018" cy="7521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753747" y="3936425"/>
            <a:ext cx="418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«БОЛЬШИЕ </a:t>
            </a:r>
            <a:r>
              <a:rPr lang="ru-RU" sz="24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ВЫЗОВЫ 2022»</a:t>
            </a:r>
            <a:endParaRPr lang="ru-RU" sz="24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049793" y="4588889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2273BA"/>
                </a:solidFill>
                <a:latin typeface="18VAG Rounded M" panose="020B0500000000000000" pitchFamily="34" charset="0"/>
              </a:rPr>
              <a:t>участник</a:t>
            </a:r>
            <a:endParaRPr lang="ru-RU" sz="1000" dirty="0">
              <a:solidFill>
                <a:srgbClr val="2273B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7484" y="2415777"/>
            <a:ext cx="609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477BA"/>
                </a:solidFill>
                <a:latin typeface="18VAG Rounded M" panose="020B0500000000000000" pitchFamily="34" charset="0"/>
              </a:rPr>
              <a:t>Школа «Олимп27». </a:t>
            </a:r>
            <a:r>
              <a:rPr lang="ru-RU" sz="2400" dirty="0">
                <a:solidFill>
                  <a:srgbClr val="2477BA"/>
                </a:solidFill>
                <a:latin typeface="18VAG Rounded M" panose="020B0500000000000000" pitchFamily="34" charset="0"/>
              </a:rPr>
              <a:t>Школа «Юный медик» 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10559967" y="688461"/>
            <a:ext cx="1982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477BA"/>
                </a:solidFill>
                <a:latin typeface="18VAG Rounded M" panose="020B0500000000000000" pitchFamily="34" charset="0"/>
              </a:rPr>
              <a:t>Заочная  проектная школа, </a:t>
            </a:r>
            <a:r>
              <a:rPr lang="ru-RU" sz="2800" b="1" dirty="0" smtClean="0">
                <a:solidFill>
                  <a:srgbClr val="2477BA"/>
                </a:solidFill>
                <a:latin typeface="18VAG Rounded M" panose="020B0500000000000000" pitchFamily="34" charset="0"/>
              </a:rPr>
              <a:t>82 </a:t>
            </a:r>
            <a:r>
              <a:rPr lang="ru-RU" sz="2000" dirty="0" smtClean="0">
                <a:solidFill>
                  <a:srgbClr val="2477BA"/>
                </a:solidFill>
                <a:latin typeface="18VAG Rounded M" panose="020B0500000000000000" pitchFamily="34" charset="0"/>
              </a:rPr>
              <a:t>участника </a:t>
            </a:r>
            <a:endParaRPr lang="ru-RU" sz="2000" dirty="0">
              <a:solidFill>
                <a:srgbClr val="2477BA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2" y="2418015"/>
            <a:ext cx="830274" cy="83027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7321" y="2550463"/>
            <a:ext cx="195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750 </a:t>
            </a:r>
            <a:endParaRPr lang="ru-RU" sz="28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6188" y="2612348"/>
            <a:ext cx="55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9" y="3290016"/>
            <a:ext cx="830274" cy="83027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2" y="4080785"/>
            <a:ext cx="830274" cy="83027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94653" y="4157176"/>
            <a:ext cx="114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526" y="3399903"/>
            <a:ext cx="137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 6</a:t>
            </a:r>
            <a:endParaRPr lang="ru-RU" sz="36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27" y="5210254"/>
            <a:ext cx="4219115" cy="75210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07" y="5844390"/>
            <a:ext cx="831790" cy="8317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837719" y="5193954"/>
            <a:ext cx="437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«БУДУЩЕЕ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ХАБАРОВСКОГО КРАЯ – 2022»</a:t>
            </a:r>
            <a:endParaRPr lang="ru-RU" sz="24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1028663" y="3709594"/>
            <a:ext cx="5739165" cy="114645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8091084" y="6026261"/>
            <a:ext cx="384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3EB1BE"/>
                </a:solidFill>
                <a:latin typeface="18VAG Rounded M" panose="020B0500000000000000" pitchFamily="34" charset="0"/>
              </a:rPr>
              <a:t>320</a:t>
            </a:r>
            <a:r>
              <a:rPr lang="ru-RU" sz="3600" dirty="0" smtClean="0">
                <a:solidFill>
                  <a:srgbClr val="0D3991"/>
                </a:solidFill>
                <a:latin typeface="18VAG Rounded M" panose="020B0500000000000000" pitchFamily="34" charset="0"/>
              </a:rPr>
              <a:t> </a:t>
            </a:r>
            <a:r>
              <a:rPr lang="ru-RU" sz="3600" dirty="0">
                <a:solidFill>
                  <a:srgbClr val="2273BA"/>
                </a:solidFill>
                <a:latin typeface="18VAG Rounded M" panose="020B0500000000000000" pitchFamily="34" charset="0"/>
              </a:rPr>
              <a:t>участников</a:t>
            </a:r>
            <a:endParaRPr lang="ru-RU" sz="3600" dirty="0">
              <a:solidFill>
                <a:srgbClr val="2273BA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5362" y="-51573"/>
            <a:ext cx="304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54E1C1"/>
                </a:solidFill>
                <a:latin typeface="18VAG Rounded M" panose="020B0500000000000000" pitchFamily="34" charset="0"/>
              </a:rPr>
              <a:t>20</a:t>
            </a:r>
            <a:r>
              <a:rPr lang="ru-RU" sz="3600" b="1" dirty="0" smtClean="0">
                <a:solidFill>
                  <a:srgbClr val="54E1C1"/>
                </a:solidFill>
                <a:latin typeface="18VAG Rounded M" panose="020B0500000000000000" pitchFamily="34" charset="0"/>
              </a:rPr>
              <a:t>00</a:t>
            </a:r>
            <a:r>
              <a:rPr lang="ru-RU" sz="3600" b="1" dirty="0" smtClean="0">
                <a:solidFill>
                  <a:srgbClr val="0D3991"/>
                </a:solidFill>
                <a:latin typeface="18VAG Rounded M" panose="020B0500000000000000" pitchFamily="34" charset="0"/>
              </a:rPr>
              <a:t> </a:t>
            </a:r>
            <a:r>
              <a:rPr lang="ru-RU" sz="2400" b="1" dirty="0">
                <a:solidFill>
                  <a:srgbClr val="0D3991"/>
                </a:solidFill>
                <a:latin typeface="18VAG Rounded M" panose="020B0500000000000000" pitchFamily="34" charset="0"/>
              </a:rPr>
              <a:t>ДЕТЕЙ</a:t>
            </a:r>
            <a:endParaRPr lang="ru-RU" sz="1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85201" y="383180"/>
            <a:ext cx="448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54E1C1"/>
                </a:solidFill>
                <a:latin typeface="18VAG Rounded M" panose="020B0500000000000000" pitchFamily="34" charset="0"/>
              </a:rPr>
              <a:t>30</a:t>
            </a:r>
            <a:r>
              <a:rPr lang="ru-RU" sz="3600" b="1" dirty="0">
                <a:solidFill>
                  <a:srgbClr val="0D3991"/>
                </a:solidFill>
                <a:latin typeface="18VAG Rounded M" panose="020B0500000000000000" pitchFamily="34" charset="0"/>
              </a:rPr>
              <a:t> </a:t>
            </a:r>
            <a:r>
              <a:rPr lang="ru-RU" sz="2400" b="1" dirty="0">
                <a:solidFill>
                  <a:srgbClr val="0D3991"/>
                </a:solidFill>
                <a:latin typeface="18VAG Rounded M" panose="020B0500000000000000" pitchFamily="34" charset="0"/>
              </a:rPr>
              <a:t>ПЕДАГОГОВ</a:t>
            </a:r>
            <a:endParaRPr lang="ru-RU" sz="1400" b="1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" y="503995"/>
            <a:ext cx="427452" cy="42745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0" y="23169"/>
            <a:ext cx="442905" cy="4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104503"/>
            <a:ext cx="11956868" cy="296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сопровождения высокомотивированных и одаренных детей в регионе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6751" y="1027612"/>
          <a:ext cx="11904619" cy="1310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5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5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7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3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628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и спорта ХК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ХК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 ХК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фонд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«Талант и успех»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государственной власти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59056" y="752606"/>
            <a:ext cx="5115196" cy="27219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УРОВЕНЬ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502" y="443066"/>
            <a:ext cx="11956869" cy="2535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выявления, поддержки и развития способностей и талантов у детей и молодежи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9056" y="1907959"/>
            <a:ext cx="5115196" cy="28955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УРОВЕНЬ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89952"/>
              </p:ext>
            </p:extLst>
          </p:nvPr>
        </p:nvGraphicFramePr>
        <p:xfrm>
          <a:off x="130626" y="2350039"/>
          <a:ext cx="1190461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0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93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739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5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СУНЦы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ВУЗы РФ; Лиги/Ассоциации;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смены Фонда «Талант и успех»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 НИИ;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Предприятия края;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ВУЗы региона; СПО;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КУБ; </a:t>
                      </a:r>
                      <a:r>
                        <a:rPr lang="ru-RU" sz="18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 роста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2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смены Фонда «Талант и успех»</a:t>
                      </a: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Академии искусств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Театры;  Музеи; Институт культуры;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Библиотеки; Филармония; Музыкальные, художественные и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хореографические школы                          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5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смены Фонда «Талант и успех»;</a:t>
                      </a: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Общероссийские спортивные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 академия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 культуры;   СШОР;          </a:t>
                      </a:r>
                    </a:p>
                    <a:p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по приоритетным видам спорта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60218" y="4891666"/>
            <a:ext cx="5384559" cy="33092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УРОВЕНЬ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86392" y="5273110"/>
            <a:ext cx="1209433" cy="52566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Кластер-экология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3411" y="5270470"/>
            <a:ext cx="2404344" cy="5266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кластер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5516" y="5263581"/>
            <a:ext cx="2670341" cy="5147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86360" y="5292235"/>
            <a:ext cx="1432562" cy="13045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Кластер-искусство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09457" y="5310108"/>
            <a:ext cx="1432562" cy="128663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Кластер-спорт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6800" y="6436854"/>
            <a:ext cx="2889565" cy="321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02827" y="5905932"/>
            <a:ext cx="1692998" cy="4592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69909" y="5905932"/>
            <a:ext cx="2848076" cy="4592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35" y="5286160"/>
            <a:ext cx="2275115" cy="5147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Кластер-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6751" y="5905932"/>
            <a:ext cx="1692998" cy="4592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46900" y="6436854"/>
            <a:ext cx="4848926" cy="321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08520" y="5895200"/>
            <a:ext cx="2208181" cy="4592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B6C71192-DA3F-33C3-E325-36C3FA66E9B2}"/>
              </a:ext>
            </a:extLst>
          </p:cNvPr>
          <p:cNvSpPr/>
          <p:nvPr/>
        </p:nvSpPr>
        <p:spPr>
          <a:xfrm>
            <a:off x="1848255" y="5022361"/>
            <a:ext cx="8433881" cy="1727598"/>
          </a:xfrm>
          <a:prstGeom prst="roundRect">
            <a:avLst>
              <a:gd name="adj" fmla="val 1000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972F1D-4969-D31F-724E-30E38F038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0"/>
            <a:ext cx="12216984" cy="626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14F633-9E69-C530-CADA-E8165E0798F8}"/>
              </a:ext>
            </a:extLst>
          </p:cNvPr>
          <p:cNvSpPr txBox="1"/>
          <p:nvPr/>
        </p:nvSpPr>
        <p:spPr>
          <a:xfrm>
            <a:off x="0" y="27786"/>
            <a:ext cx="7670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НАПРАВЛЕНИЯ ДЕЯТЕЛЬНОСТИ </a:t>
            </a:r>
            <a:endParaRPr lang="ru-RU" sz="2800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5ACE345-E6B7-7A0D-1088-5622D5499F80}"/>
              </a:ext>
            </a:extLst>
          </p:cNvPr>
          <p:cNvSpPr txBox="1"/>
          <p:nvPr/>
        </p:nvSpPr>
        <p:spPr>
          <a:xfrm>
            <a:off x="1963332" y="5009007"/>
            <a:ext cx="826533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DCC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социально-экономического развития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D877FBD-4741-1398-9BAF-F8AFBC52C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2898" y="2490098"/>
            <a:ext cx="2588648" cy="80194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C1E3095-8A8B-2C1A-0026-6DC8AE91D008}"/>
              </a:ext>
            </a:extLst>
          </p:cNvPr>
          <p:cNvSpPr txBox="1"/>
          <p:nvPr/>
        </p:nvSpPr>
        <p:spPr>
          <a:xfrm rot="16200000">
            <a:off x="-635624" y="2971237"/>
            <a:ext cx="2632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endParaRPr lang="ru-RU" sz="2800" dirty="0">
              <a:solidFill>
                <a:srgbClr val="2477BA"/>
              </a:solidFill>
              <a:latin typeface="18VAG Rounded M" panose="020B0500000000000000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022A43CC-2E01-197D-8117-3F7D9E39073A}"/>
              </a:ext>
            </a:extLst>
          </p:cNvPr>
          <p:cNvSpPr/>
          <p:nvPr/>
        </p:nvSpPr>
        <p:spPr>
          <a:xfrm>
            <a:off x="276243" y="3708164"/>
            <a:ext cx="808431" cy="808431"/>
          </a:xfrm>
          <a:prstGeom prst="ellipse">
            <a:avLst/>
          </a:prstGeom>
          <a:solidFill>
            <a:srgbClr val="0597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52B0E3FA-9310-8536-0202-255D33051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2" y="3792375"/>
            <a:ext cx="660891" cy="641646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4C280DB5-71B6-5535-C1A1-1F7A6FB19873}"/>
              </a:ext>
            </a:extLst>
          </p:cNvPr>
          <p:cNvGrpSpPr/>
          <p:nvPr/>
        </p:nvGrpSpPr>
        <p:grpSpPr>
          <a:xfrm>
            <a:off x="1158888" y="1561488"/>
            <a:ext cx="4492432" cy="2593190"/>
            <a:chOff x="382541" y="3053970"/>
            <a:chExt cx="3358295" cy="124203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="" xmlns:a16="http://schemas.microsoft.com/office/drawing/2014/main" id="{C1A2EE09-4E2F-0AAC-35E9-81B5B3226ADA}"/>
                </a:ext>
              </a:extLst>
            </p:cNvPr>
            <p:cNvSpPr/>
            <p:nvPr/>
          </p:nvSpPr>
          <p:spPr>
            <a:xfrm>
              <a:off x="382541" y="3055823"/>
              <a:ext cx="2336859" cy="1205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A4FE32CB-6330-E438-A690-D284B8337179}"/>
                </a:ext>
              </a:extLst>
            </p:cNvPr>
            <p:cNvSpPr txBox="1"/>
            <p:nvPr/>
          </p:nvSpPr>
          <p:spPr>
            <a:xfrm>
              <a:off x="415991" y="3053970"/>
              <a:ext cx="3324845" cy="1242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82550" lvl="1" indent="-8255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b="1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ОЛИМПИАДНАЯ </a:t>
              </a:r>
            </a:p>
            <a:p>
              <a:pPr marL="82550" lvl="1" indent="-8255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ШКОЛА </a:t>
              </a:r>
            </a:p>
            <a:p>
              <a:pPr marL="82550" lvl="1" indent="-8255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(22 ПРЕДМЕТА)</a:t>
              </a:r>
              <a:endParaRPr lang="ru-RU" b="1" kern="1200" dirty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2550" lvl="1" indent="-8255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b="1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ПРОЕКТНАЯ ШКОЛА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профильные 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</a:t>
              </a:r>
              <a:r>
                <a:rPr lang="ru-RU" sz="2000" kern="12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химии,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биологии, генетике,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математике, физике,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информатике</a:t>
              </a: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9BC4BA9-C612-C22A-E361-00C470FD7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7307" y="2421251"/>
            <a:ext cx="2521467" cy="8019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F997F65-C4BF-063C-86B4-8E15656042DA}"/>
              </a:ext>
            </a:extLst>
          </p:cNvPr>
          <p:cNvSpPr txBox="1"/>
          <p:nvPr/>
        </p:nvSpPr>
        <p:spPr>
          <a:xfrm rot="16200000">
            <a:off x="6734461" y="2501838"/>
            <a:ext cx="3002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  <a:endParaRPr lang="ru-RU" sz="2400" dirty="0">
              <a:solidFill>
                <a:srgbClr val="2477BA"/>
              </a:solidFill>
              <a:latin typeface="18VAG Rounded M" panose="020B0500000000000000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EA25645D-D7DE-D542-143F-1E489E7FC029}"/>
              </a:ext>
            </a:extLst>
          </p:cNvPr>
          <p:cNvGrpSpPr/>
          <p:nvPr/>
        </p:nvGrpSpPr>
        <p:grpSpPr>
          <a:xfrm>
            <a:off x="8752985" y="1535593"/>
            <a:ext cx="3326632" cy="2547363"/>
            <a:chOff x="705747" y="3059142"/>
            <a:chExt cx="4938360" cy="2174027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="" xmlns:a16="http://schemas.microsoft.com/office/drawing/2014/main" id="{0E6F95EB-6ED1-05AE-003B-EBA400560A23}"/>
                </a:ext>
              </a:extLst>
            </p:cNvPr>
            <p:cNvSpPr/>
            <p:nvPr/>
          </p:nvSpPr>
          <p:spPr>
            <a:xfrm>
              <a:off x="705747" y="3059142"/>
              <a:ext cx="4858275" cy="21740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0AF43C4A-F297-0CC0-39F6-FA7F3458A578}"/>
                </a:ext>
              </a:extLst>
            </p:cNvPr>
            <p:cNvSpPr txBox="1"/>
            <p:nvPr/>
          </p:nvSpPr>
          <p:spPr>
            <a:xfrm>
              <a:off x="785831" y="3096887"/>
              <a:ext cx="4858276" cy="1242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Хор 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Вокал</a:t>
              </a:r>
              <a:endParaRPr lang="ru-RU" sz="2000" dirty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Театральное </a:t>
              </a: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искусство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Литературное творчество </a:t>
              </a:r>
              <a:endParaRPr lang="ru-RU" sz="2000" kern="1200" dirty="0" smtClean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dirty="0" err="1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Медиатворчество</a:t>
              </a:r>
              <a:endParaRPr lang="ru-RU" sz="2000" kern="1200" dirty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6238F05-C2CA-652E-2FD4-7241EFC71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3365" y="2426320"/>
            <a:ext cx="2511330" cy="8019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DEAC918-2EF2-1446-DF19-DEF84274BD55}"/>
              </a:ext>
            </a:extLst>
          </p:cNvPr>
          <p:cNvSpPr txBox="1"/>
          <p:nvPr/>
        </p:nvSpPr>
        <p:spPr>
          <a:xfrm rot="16200000">
            <a:off x="4085421" y="2409292"/>
            <a:ext cx="16056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endParaRPr lang="ru-RU" sz="2800" dirty="0">
              <a:solidFill>
                <a:srgbClr val="2477BA"/>
              </a:solidFill>
              <a:latin typeface="18VAG Rounded M" panose="020B0500000000000000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26EEAB19-E2B0-ADCC-8373-5C5F40CA54DD}"/>
              </a:ext>
            </a:extLst>
          </p:cNvPr>
          <p:cNvGrpSpPr/>
          <p:nvPr/>
        </p:nvGrpSpPr>
        <p:grpSpPr>
          <a:xfrm>
            <a:off x="5397822" y="1572630"/>
            <a:ext cx="2680900" cy="2333468"/>
            <a:chOff x="702200" y="3059143"/>
            <a:chExt cx="5649432" cy="2251477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="" xmlns:a16="http://schemas.microsoft.com/office/drawing/2014/main" id="{36E9B354-35AE-9861-8148-06E62C30F7F6}"/>
                </a:ext>
              </a:extLst>
            </p:cNvPr>
            <p:cNvSpPr/>
            <p:nvPr/>
          </p:nvSpPr>
          <p:spPr>
            <a:xfrm>
              <a:off x="705747" y="3059143"/>
              <a:ext cx="4701350" cy="22514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DD5F195C-6E85-EBBE-4AF0-62A30651C6D9}"/>
                </a:ext>
              </a:extLst>
            </p:cNvPr>
            <p:cNvSpPr txBox="1"/>
            <p:nvPr/>
          </p:nvSpPr>
          <p:spPr>
            <a:xfrm>
              <a:off x="702200" y="3088464"/>
              <a:ext cx="5649432" cy="1554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endParaRPr lang="ru-RU" sz="2000" kern="1200" dirty="0" smtClean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Шахматы</a:t>
              </a:r>
              <a:endParaRPr lang="ru-RU" sz="2000" kern="1200" dirty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kern="1200" dirty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Самбо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2000" kern="12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утбол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ru-RU" sz="2000" dirty="0" smtClean="0">
                  <a:solidFill>
                    <a:srgbClr val="0D39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Волейбол</a:t>
              </a:r>
              <a:endParaRPr lang="ru-RU" sz="2000" kern="1200" dirty="0">
                <a:solidFill>
                  <a:srgbClr val="0D39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Амурский судостроительный завод — Википедия">
            <a:extLst>
              <a:ext uri="{FF2B5EF4-FFF2-40B4-BE49-F238E27FC236}">
                <a16:creationId xmlns="" xmlns:a16="http://schemas.microsoft.com/office/drawing/2014/main" id="{F22EBE49-DA38-FB4E-A73B-96AF9E29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0" y="819775"/>
            <a:ext cx="1657196" cy="5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BD0A1A5-F97D-83D3-968F-7F46746326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6" y="690343"/>
            <a:ext cx="911862" cy="76976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94AEC62-DFA8-9681-E7E3-3CEE34269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6565" y="849668"/>
            <a:ext cx="1714500" cy="47625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B18F1F6-580C-5F24-E1C2-1094C89E9B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0" y="817116"/>
            <a:ext cx="1353996" cy="492516"/>
          </a:xfrm>
          <a:prstGeom prst="rect">
            <a:avLst/>
          </a:prstGeom>
        </p:spPr>
      </p:pic>
      <p:graphicFrame>
        <p:nvGraphicFramePr>
          <p:cNvPr id="73" name="Объект 72">
            <a:extLst>
              <a:ext uri="{FF2B5EF4-FFF2-40B4-BE49-F238E27FC236}">
                <a16:creationId xmlns="" xmlns:a16="http://schemas.microsoft.com/office/drawing/2014/main" id="{85086D6A-7610-AFCA-A91F-3336ADEBA5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13407" y="792200"/>
          <a:ext cx="23225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13" imgW="2323004" imgH="453730" progId="CorelDraw.Graphic.21">
                  <p:embed/>
                </p:oleObj>
              </mc:Choice>
              <mc:Fallback>
                <p:oleObj name="CorelDRAW" r:id="rId13" imgW="2323004" imgH="45373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13407" y="792200"/>
                        <a:ext cx="23225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4A87F6A9-1BAF-06B7-10FF-2166711D22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6" y="604568"/>
            <a:ext cx="1265164" cy="622039"/>
          </a:xfrm>
          <a:prstGeom prst="rect">
            <a:avLst/>
          </a:prstGeom>
        </p:spPr>
      </p:pic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1C299A9F-FBE8-0CAB-7ABC-8F8016487C96}"/>
              </a:ext>
            </a:extLst>
          </p:cNvPr>
          <p:cNvSpPr/>
          <p:nvPr/>
        </p:nvSpPr>
        <p:spPr>
          <a:xfrm>
            <a:off x="7827069" y="3676661"/>
            <a:ext cx="808431" cy="808431"/>
          </a:xfrm>
          <a:prstGeom prst="ellipse">
            <a:avLst/>
          </a:prstGeom>
          <a:solidFill>
            <a:srgbClr val="0597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D9CADB9E-CAE6-8D48-0A09-B3FBD5272499}"/>
              </a:ext>
            </a:extLst>
          </p:cNvPr>
          <p:cNvSpPr/>
          <p:nvPr/>
        </p:nvSpPr>
        <p:spPr>
          <a:xfrm>
            <a:off x="4493290" y="3655112"/>
            <a:ext cx="808431" cy="808431"/>
          </a:xfrm>
          <a:prstGeom prst="ellipse">
            <a:avLst/>
          </a:prstGeom>
          <a:solidFill>
            <a:srgbClr val="0597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9F4C6A6-378F-902F-8C25-88DA4799E1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48" y="3738430"/>
            <a:ext cx="456621" cy="65015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2AD8D76-CE6F-11D7-BE3F-9D556D276F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47" y="3696467"/>
            <a:ext cx="808431" cy="82182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090563F-7A04-D7F9-0FCE-A0B826331ABC}"/>
              </a:ext>
            </a:extLst>
          </p:cNvPr>
          <p:cNvSpPr txBox="1"/>
          <p:nvPr/>
        </p:nvSpPr>
        <p:spPr>
          <a:xfrm>
            <a:off x="3245843" y="5297192"/>
            <a:ext cx="5439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Интересная работа. Достойная зарплата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комфортного проживания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здоровья. Растим будущее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инноваций и новых возможностей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притяжения. Туризм в удовольствие </a:t>
            </a:r>
          </a:p>
        </p:txBody>
      </p:sp>
      <p:cxnSp>
        <p:nvCxnSpPr>
          <p:cNvPr id="83" name="Соединитель: изогнутый 82">
            <a:extLst>
              <a:ext uri="{FF2B5EF4-FFF2-40B4-BE49-F238E27FC236}">
                <a16:creationId xmlns="" xmlns:a16="http://schemas.microsoft.com/office/drawing/2014/main" id="{336A5818-F066-E0CF-A578-BDE740203A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337" y="4667059"/>
            <a:ext cx="1040934" cy="1041336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Соединитель: изогнутый 85">
            <a:extLst>
              <a:ext uri="{FF2B5EF4-FFF2-40B4-BE49-F238E27FC236}">
                <a16:creationId xmlns="" xmlns:a16="http://schemas.microsoft.com/office/drawing/2014/main" id="{F2703723-27C2-C414-CEC5-0797494259A6}"/>
              </a:ext>
            </a:extLst>
          </p:cNvPr>
          <p:cNvCxnSpPr>
            <a:cxnSpLocks/>
          </p:cNvCxnSpPr>
          <p:nvPr/>
        </p:nvCxnSpPr>
        <p:spPr>
          <a:xfrm rot="5400000">
            <a:off x="10389528" y="4447233"/>
            <a:ext cx="1040934" cy="1041336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Соединитель: изогнутый 86">
            <a:extLst>
              <a:ext uri="{FF2B5EF4-FFF2-40B4-BE49-F238E27FC236}">
                <a16:creationId xmlns="" xmlns:a16="http://schemas.microsoft.com/office/drawing/2014/main" id="{CAC3396A-495B-B620-5335-7F09BC47CED9}"/>
              </a:ext>
            </a:extLst>
          </p:cNvPr>
          <p:cNvCxnSpPr>
            <a:cxnSpLocks/>
          </p:cNvCxnSpPr>
          <p:nvPr/>
        </p:nvCxnSpPr>
        <p:spPr>
          <a:xfrm rot="5400000">
            <a:off x="5555878" y="4549686"/>
            <a:ext cx="827900" cy="853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0"/>
            <a:ext cx="12216984" cy="633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408" y="24483"/>
            <a:ext cx="878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ПАРТНЕРСКАЯ СЕТЬ </a:t>
            </a:r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0380" y="4000838"/>
            <a:ext cx="3852379" cy="1117054"/>
            <a:chOff x="223254" y="2286251"/>
            <a:chExt cx="3869967" cy="14660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3254" y="2286251"/>
              <a:ext cx="3784234" cy="1466051"/>
            </a:xfrm>
            <a:prstGeom prst="roundRect">
              <a:avLst>
                <a:gd name="adj" fmla="val 10000"/>
              </a:avLst>
            </a:prstGeom>
            <a:ln w="28575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5"/>
            <p:cNvSpPr/>
            <p:nvPr/>
          </p:nvSpPr>
          <p:spPr>
            <a:xfrm>
              <a:off x="266193" y="2286251"/>
              <a:ext cx="3827028" cy="1380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Высокотехнологичные места дополнительного образования, «Точка Роста», 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Детский технопарк «</a:t>
              </a:r>
              <a:r>
                <a:rPr lang="ru-RU" sz="1400" kern="1200" dirty="0" err="1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Кванториум</a:t>
              </a: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», Центр цифрового образования «</a:t>
              </a:r>
              <a:r>
                <a:rPr lang="en-US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IT</a:t>
              </a: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-КУБ»  </a:t>
              </a:r>
              <a:endParaRPr lang="ru-RU" sz="14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06" y="535400"/>
            <a:ext cx="1312738" cy="10693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32379" y="2977144"/>
            <a:ext cx="3783133" cy="958259"/>
            <a:chOff x="230835" y="2268881"/>
            <a:chExt cx="3541896" cy="9582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0835" y="2268881"/>
              <a:ext cx="3541896" cy="756456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5"/>
            <p:cNvSpPr/>
            <p:nvPr/>
          </p:nvSpPr>
          <p:spPr>
            <a:xfrm>
              <a:off x="289653" y="2370092"/>
              <a:ext cx="3456018" cy="85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Общеобразовательные организации 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Организации дополнительного образования тетей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90360" y="1171093"/>
            <a:ext cx="4563507" cy="1504580"/>
            <a:chOff x="223254" y="2286251"/>
            <a:chExt cx="2945648" cy="14660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23254" y="2286251"/>
              <a:ext cx="2945648" cy="1466051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5"/>
            <p:cNvSpPr/>
            <p:nvPr/>
          </p:nvSpPr>
          <p:spPr>
            <a:xfrm>
              <a:off x="266194" y="2329190"/>
              <a:ext cx="2902708" cy="1310944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Министерство образования и науки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14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Министерство культуры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Министерство физической культуры и спорта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Министерство здравоохранения</a:t>
              </a:r>
              <a:endParaRPr lang="ru-RU" sz="14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  <a:p>
              <a:pPr lvl="0" defTabSz="1244600"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Органы местного самоуправления, осуществляющие управление в сфере образования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81818" y="2020710"/>
            <a:ext cx="1908212" cy="475778"/>
            <a:chOff x="180315" y="1885437"/>
            <a:chExt cx="1908212" cy="159108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80315" y="1885437"/>
              <a:ext cx="1908212" cy="1466051"/>
            </a:xfrm>
            <a:prstGeom prst="roundRect">
              <a:avLst>
                <a:gd name="adj" fmla="val 10000"/>
              </a:avLst>
            </a:prstGeom>
            <a:ln w="28575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5"/>
            <p:cNvSpPr/>
            <p:nvPr/>
          </p:nvSpPr>
          <p:spPr>
            <a:xfrm>
              <a:off x="255559" y="2010465"/>
              <a:ext cx="1822334" cy="1466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endParaRPr lang="ru-RU" sz="1400" dirty="0" smtClean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endParaRPr lang="ru-RU" sz="14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endParaRPr lang="ru-RU" sz="1400" dirty="0" smtClean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endParaRPr lang="ru-RU" sz="14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ВУЗы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 </a:t>
              </a:r>
              <a:endParaRPr lang="ru-RU" sz="20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735520" y="2609773"/>
            <a:ext cx="2854510" cy="1466051"/>
            <a:chOff x="223254" y="2286251"/>
            <a:chExt cx="3541896" cy="1466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23254" y="2286251"/>
              <a:ext cx="3541896" cy="1466051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5"/>
            <p:cNvSpPr/>
            <p:nvPr/>
          </p:nvSpPr>
          <p:spPr>
            <a:xfrm>
              <a:off x="266192" y="2329190"/>
              <a:ext cx="3498957" cy="1380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Детско</a:t>
              </a:r>
              <a:r>
                <a:rPr lang="ru-RU" sz="16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-юношеские </a:t>
              </a: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 спортивные школы,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16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Колледж искусств,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Музыкальные и художественные школы </a:t>
              </a:r>
              <a:endParaRPr lang="ru-RU" sz="16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24886" y="4235288"/>
            <a:ext cx="2854510" cy="846382"/>
            <a:chOff x="223254" y="2286251"/>
            <a:chExt cx="3541896" cy="1466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23254" y="2286251"/>
              <a:ext cx="3541896" cy="1466051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5"/>
            <p:cNvSpPr/>
            <p:nvPr/>
          </p:nvSpPr>
          <p:spPr>
            <a:xfrm>
              <a:off x="266193" y="2329190"/>
              <a:ext cx="3456018" cy="1380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Промышленные предприятия и организации края </a:t>
              </a:r>
              <a:endParaRPr lang="ru-RU" sz="16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724886" y="5227275"/>
            <a:ext cx="2854510" cy="680714"/>
            <a:chOff x="223254" y="2286251"/>
            <a:chExt cx="3541896" cy="1466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23254" y="2286251"/>
              <a:ext cx="3541896" cy="1466051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5"/>
            <p:cNvSpPr/>
            <p:nvPr/>
          </p:nvSpPr>
          <p:spPr>
            <a:xfrm>
              <a:off x="266193" y="2329190"/>
              <a:ext cx="3456018" cy="1380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Некоммерческие организации </a:t>
              </a:r>
              <a:endParaRPr lang="ru-RU" sz="16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155613" y="5549117"/>
            <a:ext cx="1772008" cy="358872"/>
            <a:chOff x="223254" y="2286251"/>
            <a:chExt cx="3541896" cy="1466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23254" y="2286251"/>
              <a:ext cx="3541896" cy="1466051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5"/>
            <p:cNvSpPr/>
            <p:nvPr/>
          </p:nvSpPr>
          <p:spPr>
            <a:xfrm>
              <a:off x="266192" y="2329186"/>
              <a:ext cx="3456017" cy="1423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Учреждения СПО</a:t>
              </a: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B0519913-697A-7DF6-11AD-3D9D6D7D5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" y="720322"/>
            <a:ext cx="2016509" cy="31251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83" y="5597851"/>
            <a:ext cx="1072432" cy="10676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72" y="5358943"/>
            <a:ext cx="984468" cy="121165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/>
          <a:stretch/>
        </p:blipFill>
        <p:spPr>
          <a:xfrm>
            <a:off x="4278637" y="100942"/>
            <a:ext cx="4297854" cy="6288508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4446545" y="6019397"/>
            <a:ext cx="3541896" cy="706145"/>
            <a:chOff x="223254" y="2286252"/>
            <a:chExt cx="3541896" cy="7061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23254" y="2286252"/>
              <a:ext cx="3541896" cy="706144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5"/>
            <p:cNvSpPr/>
            <p:nvPr/>
          </p:nvSpPr>
          <p:spPr>
            <a:xfrm>
              <a:off x="266193" y="2329191"/>
              <a:ext cx="3456018" cy="663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D3991"/>
                  </a:solidFill>
                  <a:latin typeface="18VAG Rounded M" panose="020B0500000000000000" pitchFamily="34" charset="0"/>
                </a:rPr>
                <a:t>Муниципальные ресурсные центры по работе с  одаренными детьми </a:t>
              </a:r>
              <a:endParaRPr lang="ru-RU" sz="1600" kern="1200" dirty="0">
                <a:solidFill>
                  <a:srgbClr val="0D3991"/>
                </a:solidFill>
                <a:latin typeface="18VAG Rounded M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41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-10240"/>
            <a:ext cx="12216984" cy="1154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790" y="59960"/>
            <a:ext cx="5646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МЕХАНИЗМЫ РАБОТЫ ЦЕНТРА</a:t>
            </a:r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ОДАРЕННЫХ ДЕТЕЙ</a:t>
            </a:r>
          </a:p>
          <a:p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0" y="2622540"/>
            <a:ext cx="2230933" cy="725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921" y="2692739"/>
            <a:ext cx="137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НАУКА</a:t>
            </a:r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0" y="4773189"/>
            <a:ext cx="2230933" cy="7251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4919" y="4843388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ПРОЕКТЫ</a:t>
            </a:r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31167" y="1314156"/>
            <a:ext cx="2711155" cy="63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ПОДДЕРЖКА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90777" y="1314155"/>
            <a:ext cx="2711155" cy="630927"/>
          </a:xfrm>
          <a:prstGeom prst="rect">
            <a:avLst/>
          </a:prstGeom>
          <a:solidFill>
            <a:srgbClr val="8FC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СОПРОВОЖДЕНИЕ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0387" y="1314154"/>
            <a:ext cx="2711155" cy="630927"/>
          </a:xfrm>
          <a:prstGeom prst="rect">
            <a:avLst/>
          </a:prstGeom>
          <a:solidFill>
            <a:srgbClr val="4AE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18VAG Rounded M" panose="020B0500000000000000" pitchFamily="34" charset="0"/>
              </a:rPr>
              <a:t>ВЫЯВЛЕНИЕ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0386" y="2257184"/>
            <a:ext cx="2711155" cy="1748102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Школьный этап Всероссийской олимпиады школьников, командная олимпиада «Олимп-27» и конкурсы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0385" y="4320746"/>
            <a:ext cx="2711155" cy="2156253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научно-практические конференции, индивидуальные проекты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90776" y="2257184"/>
            <a:ext cx="2711155" cy="1748102"/>
          </a:xfrm>
          <a:prstGeom prst="round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Профильные программы и профильные школы на муниципальном и региональном уровне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90776" y="4261722"/>
            <a:ext cx="2711155" cy="2215278"/>
          </a:xfrm>
          <a:prstGeom prst="round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и региональные научно-практические конференции, проектные школы; программа «Сириус-лето»; трек НТО </a:t>
            </a:r>
            <a:r>
              <a:rPr lang="en-US" dirty="0" smtClean="0"/>
              <a:t>JR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54701" y="2257184"/>
            <a:ext cx="3286408" cy="1748102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Привлечение наставников, интенсивная подготовка, поощрение, построение образовательной траектории, психологическое сопровождение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754701" y="4261723"/>
            <a:ext cx="3286408" cy="2215277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«Большие вызовы», Олимпиада НТО, «Кибердром», содействие в регистрации проектов и программ в Роспатенте, внедрение разработок на предприятия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5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17921169">
            <a:off x="-239243" y="4089357"/>
            <a:ext cx="4546600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попечительского Совета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-10240"/>
            <a:ext cx="12216984" cy="1154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790" y="59960"/>
            <a:ext cx="7536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ЭТАПЫ СОЗДАНИЯ ЦЕНТРА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18VAG Rounded M" panose="020B0500000000000000" pitchFamily="34" charset="0"/>
              </a:rPr>
              <a:t>ПО МОДЕЛИ «СИРИУС» В 2022-2023г.</a:t>
            </a:r>
            <a:endParaRPr lang="ru-RU" sz="3200" b="1" dirty="0">
              <a:solidFill>
                <a:schemeClr val="bg1"/>
              </a:solidFill>
              <a:latin typeface="18VAG Rounded M" panose="020B0500000000000000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7921169">
            <a:off x="484656" y="4089358"/>
            <a:ext cx="4546600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экспертного Совета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7921169">
            <a:off x="1943104" y="3674170"/>
            <a:ext cx="3537791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направлений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17921169">
            <a:off x="2770343" y="3667342"/>
            <a:ext cx="3537791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кадров, обучение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7921169">
            <a:off x="5728078" y="3377408"/>
            <a:ext cx="2830099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Закупка оборудования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7921169">
            <a:off x="3611391" y="4014266"/>
            <a:ext cx="4313151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и подготовка площадки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7921169">
            <a:off x="5770216" y="3835332"/>
            <a:ext cx="3874082" cy="441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Монтаж и наладка оборудования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7921169">
            <a:off x="6914196" y="3732055"/>
            <a:ext cx="3832818" cy="690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Запуск программ на базе обновленного центра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927090" y="2336800"/>
            <a:ext cx="10566410" cy="52411"/>
          </a:xfrm>
          <a:prstGeom prst="straightConnector1">
            <a:avLst/>
          </a:prstGeom>
          <a:ln w="219075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27089" y="1739900"/>
            <a:ext cx="6261482" cy="469899"/>
          </a:xfrm>
          <a:prstGeom prst="rect">
            <a:avLst/>
          </a:prstGeom>
          <a:solidFill>
            <a:srgbClr val="3EB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                     Июнь            Июль                       Декабрь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66360" y="1753555"/>
            <a:ext cx="2717440" cy="469899"/>
          </a:xfrm>
          <a:prstGeom prst="rect">
            <a:avLst/>
          </a:prstGeom>
          <a:solidFill>
            <a:srgbClr val="3EB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  Февраль - сентябрь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47508" y="5705570"/>
            <a:ext cx="1338172" cy="1035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Субсидия более 190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743" y="1546163"/>
            <a:ext cx="418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1CA89D"/>
                </a:solidFill>
                <a:latin typeface="Commissioner"/>
              </a:rPr>
              <a:t>ПРОЕКТ НОВОГО ПРОИЗВОДСТВА</a:t>
            </a:r>
            <a:endParaRPr lang="ru-RU" b="1" i="0" cap="all" dirty="0">
              <a:solidFill>
                <a:srgbClr val="1CA89D"/>
              </a:solidFill>
              <a:effectLst/>
              <a:latin typeface="Commissione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4182" y="1915495"/>
            <a:ext cx="405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6F7C7F"/>
                </a:solidFill>
                <a:latin typeface="Commissioner"/>
              </a:rPr>
              <a:t>ПРОЕКТ НОВОЙ БЕЗОПАСНОСТИ</a:t>
            </a:r>
            <a:endParaRPr lang="ru-RU" b="1" i="0" cap="all" dirty="0">
              <a:solidFill>
                <a:srgbClr val="6F7C7F"/>
              </a:solidFill>
              <a:effectLst/>
              <a:latin typeface="Commissione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3527" y="2284827"/>
            <a:ext cx="511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1FB46F"/>
                </a:solidFill>
                <a:latin typeface="Commissioner"/>
              </a:rPr>
              <a:t>ПРОЕКТ НОВОЙ МЕДИЦИНЫ И ЗДОРОВЬЯ</a:t>
            </a:r>
            <a:endParaRPr lang="ru-RU" b="1" i="0" cap="all" dirty="0">
              <a:solidFill>
                <a:srgbClr val="1FB46F"/>
              </a:solidFill>
              <a:effectLst/>
              <a:latin typeface="Commissione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9360" y="2654159"/>
            <a:ext cx="388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8FC640"/>
                </a:solidFill>
                <a:latin typeface="Commissioner"/>
              </a:rPr>
              <a:t>ПРОЕКТ НОВОЙ СРЕДЫ ЖИЗНИ</a:t>
            </a:r>
            <a:endParaRPr lang="ru-RU" b="1" i="0" cap="all" dirty="0">
              <a:solidFill>
                <a:srgbClr val="8FC640"/>
              </a:solidFill>
              <a:effectLst/>
              <a:latin typeface="Commissione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0182" y="3023491"/>
            <a:ext cx="546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>
                <a:solidFill>
                  <a:srgbClr val="F58935"/>
                </a:solidFill>
                <a:latin typeface="Commissioner"/>
              </a:rPr>
              <a:t>ПРОЕКТ ПО ИСКУССТВЕННОМУ ИНТЕЛЛЕКТУ</a:t>
            </a:r>
            <a:endParaRPr lang="ru-RU" b="1" i="0" cap="all">
              <a:solidFill>
                <a:srgbClr val="F58935"/>
              </a:solidFill>
              <a:effectLst/>
              <a:latin typeface="Commissione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7048" y="3392823"/>
            <a:ext cx="7281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245AA9"/>
                </a:solidFill>
                <a:latin typeface="Commissioner"/>
              </a:rPr>
              <a:t>ПРОЕКТ ПО НАНОТЕХНОЛОГИИ И НАНОИНЖЕНЕРИИ</a:t>
            </a:r>
            <a:endParaRPr lang="ru-RU" b="1" i="0" cap="all" dirty="0">
              <a:solidFill>
                <a:srgbClr val="245AA9"/>
              </a:solidFill>
              <a:effectLst/>
              <a:latin typeface="Commissione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3257" y="3762155"/>
            <a:ext cx="735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FDB813"/>
                </a:solidFill>
                <a:latin typeface="Commissioner"/>
              </a:rPr>
              <a:t>ПРОЕКТ ПО НЕЙРОТЕХНОЛОГИЯМ И КОГНИТИВНЫМ НАУКАМ</a:t>
            </a:r>
            <a:endParaRPr lang="ru-RU" b="1" i="0" cap="all" dirty="0">
              <a:solidFill>
                <a:srgbClr val="FDB813"/>
              </a:solidFill>
              <a:effectLst/>
              <a:latin typeface="Commissione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5016" y="4109433"/>
            <a:ext cx="528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8076B6"/>
                </a:solidFill>
                <a:latin typeface="Commissioner"/>
              </a:rPr>
              <a:t>ПРОЕКТ СОЗДАНИЯ ВИРТУАЛЬНЫХ МИРОВ</a:t>
            </a:r>
            <a:endParaRPr lang="ru-RU" b="1" i="0" cap="all" dirty="0">
              <a:solidFill>
                <a:srgbClr val="8076B6"/>
              </a:solidFill>
              <a:effectLst/>
              <a:latin typeface="Commissione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1130" y="4434657"/>
            <a:ext cx="337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B33D97"/>
                </a:solidFill>
                <a:latin typeface="Commissioner"/>
              </a:rPr>
              <a:t>ЭНЕРГЕТИЧЕСКИЙ ПРОЕКТ</a:t>
            </a:r>
            <a:endParaRPr lang="ru-RU" b="1" i="0" cap="all" dirty="0">
              <a:solidFill>
                <a:srgbClr val="B33D97"/>
              </a:solidFill>
              <a:effectLst/>
              <a:latin typeface="Commissioner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28879" y="5126791"/>
            <a:ext cx="256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5B8CC9"/>
                </a:solidFill>
                <a:latin typeface="Commissioner"/>
              </a:rPr>
              <a:t>НОВЫЙ ТРАНСПОРТ</a:t>
            </a:r>
            <a:endParaRPr lang="ru-RU" b="1" i="0" cap="all" dirty="0">
              <a:solidFill>
                <a:srgbClr val="5B8CC9"/>
              </a:solidFill>
              <a:effectLst/>
              <a:latin typeface="Commissione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0426" y="4801567"/>
            <a:ext cx="298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E43B52"/>
                </a:solidFill>
                <a:latin typeface="Commissioner"/>
              </a:rPr>
              <a:t>КОСМИЧЕСКИЙ ПРОЕКТ</a:t>
            </a:r>
            <a:endParaRPr lang="ru-RU" b="1" i="0" cap="all" dirty="0">
              <a:solidFill>
                <a:srgbClr val="E43B52"/>
              </a:solidFill>
              <a:effectLst/>
              <a:latin typeface="Commissioner"/>
            </a:endParaRPr>
          </a:p>
        </p:txBody>
      </p:sp>
      <p:pic>
        <p:nvPicPr>
          <p:cNvPr id="1026" name="Picture 2" descr="Национальная технологическая олимпиада — Кам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9" y="191454"/>
            <a:ext cx="2494151" cy="25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8958" t="33333" r="19167" b="14074"/>
          <a:stretch/>
        </p:blipFill>
        <p:spPr>
          <a:xfrm>
            <a:off x="216403" y="4450986"/>
            <a:ext cx="4414157" cy="21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" y="0"/>
            <a:ext cx="1216227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196" y="3231829"/>
            <a:ext cx="8169639" cy="3013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00" y="157290"/>
            <a:ext cx="2270240" cy="2675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09533" y="5354670"/>
            <a:ext cx="2562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D3991"/>
                </a:solidFill>
                <a:latin typeface="18VAG Rounded M" panose="020B0500000000000000" pitchFamily="34" charset="0"/>
              </a:rPr>
              <a:t>itcube.kco27.ru </a:t>
            </a:r>
            <a:endParaRPr lang="ru-RU" sz="2400" dirty="0">
              <a:solidFill>
                <a:srgbClr val="0D3991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1"/>
          <a:stretch/>
        </p:blipFill>
        <p:spPr>
          <a:xfrm>
            <a:off x="4695295" y="3846927"/>
            <a:ext cx="2288302" cy="1495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80" y="3630254"/>
            <a:ext cx="1529658" cy="160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56" y="4030299"/>
            <a:ext cx="1483182" cy="12067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18417" y="3233587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D3991"/>
                </a:solidFill>
                <a:latin typeface="18VAG Rounded M" panose="020B0500000000000000" pitchFamily="34" charset="0"/>
              </a:rPr>
              <a:t>ИНФОРМАЦИЯ</a:t>
            </a:r>
            <a:endParaRPr lang="ru-RU" dirty="0">
              <a:solidFill>
                <a:srgbClr val="0D3991"/>
              </a:solidFill>
              <a:latin typeface="18VAG Rounded M" panose="020B0500000000000000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4104" y="5379216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D3991"/>
                </a:solidFill>
                <a:latin typeface="18VAG Rounded M" panose="020B0500000000000000" pitchFamily="34" charset="0"/>
              </a:rPr>
              <a:t>olymp27.kco27.ru</a:t>
            </a:r>
            <a:endParaRPr lang="ru-RU" dirty="0">
              <a:solidFill>
                <a:srgbClr val="0D3991"/>
              </a:solidFill>
              <a:latin typeface="18VAG Rounded M" panose="020B0500000000000000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3111" y="5354670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D3991"/>
                </a:solidFill>
                <a:latin typeface="18VAG Rounded M" panose="020B0500000000000000" pitchFamily="34" charset="0"/>
              </a:rPr>
              <a:t>kvantorium.kco27.ru</a:t>
            </a:r>
          </a:p>
        </p:txBody>
      </p:sp>
      <p:pic>
        <p:nvPicPr>
          <p:cNvPr id="2050" name="Picture 2" descr="http://qrcoder.ru/code/?https%3A%2F%2Fxn--27-6kcaa3dhmm1hb.xn--p1ai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9" y="-16856"/>
            <a:ext cx="296862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645</Words>
  <Application>Microsoft Office PowerPoint</Application>
  <PresentationFormat>Широкоэкранный</PresentationFormat>
  <Paragraphs>175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18VAG Rounded M</vt:lpstr>
      <vt:lpstr>Arial</vt:lpstr>
      <vt:lpstr>Calibri</vt:lpstr>
      <vt:lpstr>Calibri Light</vt:lpstr>
      <vt:lpstr>Commissioner</vt:lpstr>
      <vt:lpstr>Times New Roman</vt:lpstr>
      <vt:lpstr>Тема Office</vt:lpstr>
      <vt:lpstr>1_Тема Office</vt:lpstr>
      <vt:lpstr>2_Тема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 Манвеловна Антоян</dc:creator>
  <cp:lastModifiedBy>209-1</cp:lastModifiedBy>
  <cp:revision>131</cp:revision>
  <dcterms:created xsi:type="dcterms:W3CDTF">2021-07-20T04:02:45Z</dcterms:created>
  <dcterms:modified xsi:type="dcterms:W3CDTF">2022-06-30T05:07:32Z</dcterms:modified>
</cp:coreProperties>
</file>